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1031" r:id="rId2"/>
    <p:sldId id="1594" r:id="rId3"/>
    <p:sldId id="2004" r:id="rId4"/>
    <p:sldId id="2005" r:id="rId5"/>
    <p:sldId id="2003" r:id="rId6"/>
    <p:sldId id="2006" r:id="rId7"/>
    <p:sldId id="2007" r:id="rId8"/>
    <p:sldId id="2008" r:id="rId9"/>
    <p:sldId id="2009" r:id="rId10"/>
    <p:sldId id="2010" r:id="rId11"/>
    <p:sldId id="2011" r:id="rId12"/>
    <p:sldId id="2012" r:id="rId13"/>
    <p:sldId id="2013" r:id="rId14"/>
  </p:sldIdLst>
  <p:sldSz cx="12192000" cy="6858000"/>
  <p:notesSz cx="6858000" cy="9144000"/>
  <p:embeddedFontLst>
    <p:embeddedFont>
      <p:font typeface="Libre Franklin" pitchFamily="2" charset="0"/>
      <p:regular r:id="rId16"/>
      <p:bold r:id="rId17"/>
      <p:italic r:id="rId18"/>
      <p:boldItalic r:id="rId19"/>
    </p:embeddedFont>
    <p:embeddedFont>
      <p:font typeface="Microsoft Sans Serif" panose="020B0604020202020204" pitchFamily="34" charset="0"/>
      <p:regular r:id="rId20"/>
    </p:embeddedFont>
    <p:embeddedFont>
      <p:font typeface="Noto Sans Symbol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0" roundtripDataSignature="AMtx7miW9Woo3fcGF6jBp+O7oEAbnb4pb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en saada" initials="" lastIdx="19" clrIdx="0"/>
  <p:cmAuthor id="2" name="Alessandra Capurro" initials="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7" autoAdjust="0"/>
    <p:restoredTop sz="94249" autoAdjust="0"/>
  </p:normalViewPr>
  <p:slideViewPr>
    <p:cSldViewPr snapToGrid="0">
      <p:cViewPr varScale="1">
        <p:scale>
          <a:sx n="76" d="100"/>
          <a:sy n="76" d="100"/>
        </p:scale>
        <p:origin x="14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3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33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30" Type="http://customschemas.google.com/relationships/presentationmetadata" Target="metadata"/><Relationship Id="rId33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3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3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Diapositive de titr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6"/>
          <p:cNvPicPr preferRelativeResize="0"/>
          <p:nvPr/>
        </p:nvPicPr>
        <p:blipFill rotWithShape="1">
          <a:blip r:embed="rId2">
            <a:alphaModFix/>
          </a:blip>
          <a:srcRect l="5597" r="5597"/>
          <a:stretch/>
        </p:blipFill>
        <p:spPr>
          <a:xfrm>
            <a:off x="1775885" y="0"/>
            <a:ext cx="10416116" cy="659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6"/>
          <p:cNvSpPr>
            <a:spLocks noGrp="1"/>
          </p:cNvSpPr>
          <p:nvPr>
            <p:ph type="pic" idx="2"/>
          </p:nvPr>
        </p:nvSpPr>
        <p:spPr>
          <a:xfrm>
            <a:off x="1775885" y="0"/>
            <a:ext cx="10416116" cy="659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ibre Franklin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97" y="107045"/>
            <a:ext cx="1567068" cy="67820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6"/>
          <p:cNvSpPr txBox="1">
            <a:spLocks noGrp="1"/>
          </p:cNvSpPr>
          <p:nvPr>
            <p:ph type="body" idx="3"/>
          </p:nvPr>
        </p:nvSpPr>
        <p:spPr>
          <a:xfrm>
            <a:off x="8534400" y="6244168"/>
            <a:ext cx="2438400" cy="61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None/>
              <a:defRPr sz="1467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75" y="6390510"/>
            <a:ext cx="770371" cy="3211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lSlideMaster.Diapositive de titreHeader" descr=".">
            <a:extLst>
              <a:ext uri="{FF2B5EF4-FFF2-40B4-BE49-F238E27FC236}">
                <a16:creationId xmlns:a16="http://schemas.microsoft.com/office/drawing/2014/main" id="{3F5709BE-2107-4F73-AF34-2B49C2D5BED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Diapositive de titreFooter" descr=".">
            <a:extLst>
              <a:ext uri="{FF2B5EF4-FFF2-40B4-BE49-F238E27FC236}">
                <a16:creationId xmlns:a16="http://schemas.microsoft.com/office/drawing/2014/main" id="{4B219294-1AE2-4B89-A65B-8C63B88A8BEF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2"/>
          <p:cNvSpPr txBox="1"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2" name="hlSlideMaster.Titre et contenuHeader" descr=".">
            <a:extLst>
              <a:ext uri="{FF2B5EF4-FFF2-40B4-BE49-F238E27FC236}">
                <a16:creationId xmlns:a16="http://schemas.microsoft.com/office/drawing/2014/main" id="{1E03F362-4031-4F1D-91FF-8170E34C058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Titre et contenuFooter" descr=".">
            <a:extLst>
              <a:ext uri="{FF2B5EF4-FFF2-40B4-BE49-F238E27FC236}">
                <a16:creationId xmlns:a16="http://schemas.microsoft.com/office/drawing/2014/main" id="{7DFCA36A-795E-4CBB-A938-EF85DBEEADBA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apositive de titre">
  <p:cSld name="1_Diapositive de tit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9"/>
          <p:cNvSpPr>
            <a:spLocks noGrp="1"/>
          </p:cNvSpPr>
          <p:nvPr>
            <p:ph type="pic" idx="2"/>
          </p:nvPr>
        </p:nvSpPr>
        <p:spPr>
          <a:xfrm>
            <a:off x="1775885" y="613251"/>
            <a:ext cx="10416116" cy="624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ibre Franklin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7" name="Google Shape;4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97" y="107045"/>
            <a:ext cx="1567068" cy="67820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9"/>
          <p:cNvSpPr txBox="1">
            <a:spLocks noGrp="1"/>
          </p:cNvSpPr>
          <p:nvPr>
            <p:ph type="body" idx="3"/>
          </p:nvPr>
        </p:nvSpPr>
        <p:spPr>
          <a:xfrm>
            <a:off x="8534400" y="6244168"/>
            <a:ext cx="2438400" cy="61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None/>
              <a:defRPr sz="1467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75" y="6390510"/>
            <a:ext cx="770371" cy="3211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lSlideMaster.1_Diapositive de titreHeader" descr=".">
            <a:extLst>
              <a:ext uri="{FF2B5EF4-FFF2-40B4-BE49-F238E27FC236}">
                <a16:creationId xmlns:a16="http://schemas.microsoft.com/office/drawing/2014/main" id="{2A80964E-047E-4DEF-A1E2-36000280BB5D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1_Diapositive de titreFooter" descr=".">
            <a:extLst>
              <a:ext uri="{FF2B5EF4-FFF2-40B4-BE49-F238E27FC236}">
                <a16:creationId xmlns:a16="http://schemas.microsoft.com/office/drawing/2014/main" id="{1CED6516-78AB-4A0E-BF08-05696DBDFC31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0"/>
          <p:cNvSpPr txBox="1"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Libre Franklin"/>
              <a:buNone/>
              <a:defRPr sz="42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1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20"/>
              <a:buNone/>
              <a:defRPr sz="1800">
                <a:solidFill>
                  <a:srgbClr val="91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8F8F"/>
              </a:buClr>
              <a:buSzPts val="1600"/>
              <a:buNone/>
              <a:defRPr sz="1600">
                <a:solidFill>
                  <a:srgbClr val="918F8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0"/>
          <p:cNvSpPr>
            <a:spLocks noGrp="1"/>
          </p:cNvSpPr>
          <p:nvPr>
            <p:ph type="pic" idx="2"/>
          </p:nvPr>
        </p:nvSpPr>
        <p:spPr>
          <a:xfrm>
            <a:off x="1206501" y="0"/>
            <a:ext cx="48895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2" name="hlSlideMaster.Titre de sectionHeader" descr=".">
            <a:extLst>
              <a:ext uri="{FF2B5EF4-FFF2-40B4-BE49-F238E27FC236}">
                <a16:creationId xmlns:a16="http://schemas.microsoft.com/office/drawing/2014/main" id="{4BDC503F-B147-4E7C-9E8D-7B7DC55EEBA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Titre de sectionFooter" descr=".">
            <a:extLst>
              <a:ext uri="{FF2B5EF4-FFF2-40B4-BE49-F238E27FC236}">
                <a16:creationId xmlns:a16="http://schemas.microsoft.com/office/drawing/2014/main" id="{F6E7DB05-BC11-400E-915E-5D40A17638EB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4"/>
          <p:cNvSpPr>
            <a:spLocks noGrp="1"/>
          </p:cNvSpPr>
          <p:nvPr>
            <p:ph type="pic" idx="2"/>
          </p:nvPr>
        </p:nvSpPr>
        <p:spPr>
          <a:xfrm>
            <a:off x="1206500" y="0"/>
            <a:ext cx="419311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54"/>
          <p:cNvSpPr txBox="1">
            <a:spLocks noGrp="1"/>
          </p:cNvSpPr>
          <p:nvPr>
            <p:ph type="body" idx="1"/>
          </p:nvPr>
        </p:nvSpPr>
        <p:spPr>
          <a:xfrm>
            <a:off x="5399194" y="2084917"/>
            <a:ext cx="6108700" cy="45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hlSlideMaster.2_Titre et contenuHeader" descr=".">
            <a:extLst>
              <a:ext uri="{FF2B5EF4-FFF2-40B4-BE49-F238E27FC236}">
                <a16:creationId xmlns:a16="http://schemas.microsoft.com/office/drawing/2014/main" id="{F1A5410D-ED25-4BFD-817D-C39B40F01BC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2_Titre et contenuFooter" descr=".">
            <a:extLst>
              <a:ext uri="{FF2B5EF4-FFF2-40B4-BE49-F238E27FC236}">
                <a16:creationId xmlns:a16="http://schemas.microsoft.com/office/drawing/2014/main" id="{CFAAFB5A-0208-4159-A6B5-0B2EFF176743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>
            <a:spLocks noGrp="1"/>
          </p:cNvSpPr>
          <p:nvPr>
            <p:ph type="pic" idx="2"/>
          </p:nvPr>
        </p:nvSpPr>
        <p:spPr>
          <a:xfrm>
            <a:off x="1206500" y="2084917"/>
            <a:ext cx="4193117" cy="477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body" idx="1"/>
          </p:nvPr>
        </p:nvSpPr>
        <p:spPr>
          <a:xfrm>
            <a:off x="5399194" y="2084917"/>
            <a:ext cx="6108700" cy="45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6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2" name="hlSlideMaster.3_Titre et contenuHeader" descr=".">
            <a:extLst>
              <a:ext uri="{FF2B5EF4-FFF2-40B4-BE49-F238E27FC236}">
                <a16:creationId xmlns:a16="http://schemas.microsoft.com/office/drawing/2014/main" id="{83AC7396-B80F-43CA-A0AF-BC014EAA14F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3_Titre et contenuFooter" descr=".">
            <a:extLst>
              <a:ext uri="{FF2B5EF4-FFF2-40B4-BE49-F238E27FC236}">
                <a16:creationId xmlns:a16="http://schemas.microsoft.com/office/drawing/2014/main" id="{4CFAB15A-1BFB-43F1-B9D7-C23DFCAC2B10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seul">
  <p:cSld name="2_Titre seu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9"/>
          <p:cNvSpPr>
            <a:spLocks noGrp="1"/>
          </p:cNvSpPr>
          <p:nvPr>
            <p:ph type="pic" idx="2"/>
          </p:nvPr>
        </p:nvSpPr>
        <p:spPr>
          <a:xfrm>
            <a:off x="1206501" y="0"/>
            <a:ext cx="1030181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59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59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9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2" name="hlSlideMaster.2_Titre seulHeader" descr=".">
            <a:extLst>
              <a:ext uri="{FF2B5EF4-FFF2-40B4-BE49-F238E27FC236}">
                <a16:creationId xmlns:a16="http://schemas.microsoft.com/office/drawing/2014/main" id="{CE6173D0-3076-4E94-97C5-A0A327C09B5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2_Titre seulFooter" descr=".">
            <a:extLst>
              <a:ext uri="{FF2B5EF4-FFF2-40B4-BE49-F238E27FC236}">
                <a16:creationId xmlns:a16="http://schemas.microsoft.com/office/drawing/2014/main" id="{A18C0893-1A2F-4ECD-88C1-88B00858FF99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seul">
  <p:cSld name="3_Titre seu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"/>
          <p:cNvSpPr>
            <a:spLocks noGrp="1"/>
          </p:cNvSpPr>
          <p:nvPr>
            <p:ph type="pic" idx="2"/>
          </p:nvPr>
        </p:nvSpPr>
        <p:spPr>
          <a:xfrm>
            <a:off x="1206501" y="4152899"/>
            <a:ext cx="10985500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body" idx="1"/>
          </p:nvPr>
        </p:nvSpPr>
        <p:spPr>
          <a:xfrm>
            <a:off x="1206500" y="2084918"/>
            <a:ext cx="10195984" cy="191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60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0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sp>
        <p:nvSpPr>
          <p:cNvPr id="102" name="Google Shape;102;p60"/>
          <p:cNvSpPr txBox="1"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hlSlideMaster.3_Titre seulHeader" descr=".">
            <a:extLst>
              <a:ext uri="{FF2B5EF4-FFF2-40B4-BE49-F238E27FC236}">
                <a16:creationId xmlns:a16="http://schemas.microsoft.com/office/drawing/2014/main" id="{56204121-397F-43FD-9022-3655797C8DE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3_Titre seulFooter" descr=".">
            <a:extLst>
              <a:ext uri="{FF2B5EF4-FFF2-40B4-BE49-F238E27FC236}">
                <a16:creationId xmlns:a16="http://schemas.microsoft.com/office/drawing/2014/main" id="{9D7F8BB0-905A-44DE-9E3D-CA35FC58B62D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Libre Franklin"/>
              <a:buNone/>
              <a:defRPr sz="4267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marR="0" lvl="0" indent="-365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04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  <a:defRPr sz="933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‹Nr.›</a:t>
            </a:fld>
            <a:endParaRPr/>
          </a:p>
        </p:txBody>
      </p:sp>
      <p:pic>
        <p:nvPicPr>
          <p:cNvPr id="14" name="Google Shape;14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3697" y="176445"/>
            <a:ext cx="871936" cy="37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4675" y="6390510"/>
            <a:ext cx="770371" cy="3211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7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19BDBB3-EFF9-4E35-A2F6-3F735EE57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EPFL </a:t>
            </a:r>
            <a:br>
              <a:rPr lang="en-US" sz="4000" dirty="0"/>
            </a:br>
            <a:r>
              <a:rPr lang="en-US" sz="4000" dirty="0"/>
              <a:t>Space Center</a:t>
            </a:r>
            <a:br>
              <a:rPr lang="en-US" sz="4000" dirty="0"/>
            </a:br>
            <a:r>
              <a:rPr lang="en-US" sz="4000" dirty="0" err="1"/>
              <a:t>eSpace</a:t>
            </a:r>
            <a:endParaRPr lang="de-DE" sz="400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FEA75203-3781-415B-85D9-40C602D80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90488" indent="1588"/>
            <a:r>
              <a:rPr lang="de-DE" sz="2800" dirty="0"/>
              <a:t>Space Propulsion</a:t>
            </a:r>
            <a:br>
              <a:rPr lang="de-DE" sz="2800" dirty="0"/>
            </a:br>
            <a:r>
              <a:rPr lang="de-DE" sz="2800" dirty="0"/>
              <a:t>ENG-510</a:t>
            </a:r>
          </a:p>
        </p:txBody>
      </p:sp>
    </p:spTree>
    <p:extLst>
      <p:ext uri="{BB962C8B-B14F-4D97-AF65-F5344CB8AC3E}">
        <p14:creationId xmlns:p14="http://schemas.microsoft.com/office/powerpoint/2010/main" val="398361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9F454-51F9-ACB7-2107-054532A51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15CB020-A6AC-EF4E-4560-D473EF8C5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573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develop the basics of chemical liquid mono-propellant propulsion </a:t>
            </a:r>
          </a:p>
          <a:p>
            <a:r>
              <a:rPr lang="en-US" dirty="0"/>
              <a:t>Characteristics of a Monopropellant Propulsion System</a:t>
            </a:r>
          </a:p>
          <a:p>
            <a:pPr lvl="1"/>
            <a:r>
              <a:rPr lang="en-US" sz="2000" dirty="0"/>
              <a:t>Relatively simple, robust, cheap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Toxic</a:t>
            </a:r>
            <a:r>
              <a:rPr lang="en-US" sz="2000" dirty="0"/>
              <a:t> propellant (Hydrazine is very often used) but also more and more ‘green’</a:t>
            </a:r>
          </a:p>
          <a:p>
            <a:pPr lvl="1"/>
            <a:r>
              <a:rPr lang="en-US" sz="2000" dirty="0"/>
              <a:t>Catalysator is needed for decomposition</a:t>
            </a:r>
          </a:p>
          <a:p>
            <a:pPr lvl="1">
              <a:tabLst>
                <a:tab pos="459332" algn="l"/>
                <a:tab pos="459908" algn="l"/>
              </a:tabLst>
            </a:pPr>
            <a:r>
              <a:rPr lang="en-US" sz="2000" dirty="0"/>
              <a:t>Blow-down mode is very often used (ratio of 4 to 1)</a:t>
            </a:r>
          </a:p>
          <a:p>
            <a:pPr lvl="1">
              <a:tabLst>
                <a:tab pos="459332" algn="l"/>
                <a:tab pos="459908" algn="l"/>
              </a:tabLst>
            </a:pPr>
            <a:r>
              <a:rPr lang="en-US" sz="2000" dirty="0"/>
              <a:t>Pressure range between 5.5 bar to 24.6 bar</a:t>
            </a:r>
          </a:p>
          <a:p>
            <a:pPr lvl="1">
              <a:tabLst>
                <a:tab pos="459332" algn="l"/>
                <a:tab pos="459908" algn="l"/>
              </a:tabLst>
            </a:pPr>
            <a:r>
              <a:rPr lang="en-US" sz="2000" dirty="0"/>
              <a:t>Isp is between 210 to 230 s (Exhaust velocity of 2.0 km / s to 2.3 km / s)</a:t>
            </a:r>
          </a:p>
          <a:p>
            <a:pPr lvl="1">
              <a:tabLst>
                <a:tab pos="459332" algn="l"/>
                <a:tab pos="459908" algn="l"/>
              </a:tabLst>
            </a:pPr>
            <a:r>
              <a:rPr lang="en-US" sz="2000" dirty="0"/>
              <a:t>Thrust between 1 N to 1 </a:t>
            </a:r>
            <a:r>
              <a:rPr lang="en-US" sz="2000" dirty="0" err="1"/>
              <a:t>kN</a:t>
            </a:r>
            <a:endParaRPr lang="en-US" sz="2000" dirty="0"/>
          </a:p>
          <a:p>
            <a:pPr lvl="1">
              <a:tabLst>
                <a:tab pos="459332" algn="l"/>
                <a:tab pos="459908" algn="l"/>
              </a:tabLst>
            </a:pPr>
            <a:r>
              <a:rPr lang="en-US" sz="2000" dirty="0"/>
              <a:t>Modular set-up is possible using COTS (cost optimization)</a:t>
            </a:r>
          </a:p>
          <a:p>
            <a:pPr lvl="1">
              <a:tabLst>
                <a:tab pos="459332" algn="l"/>
                <a:tab pos="459908" algn="l"/>
              </a:tabLst>
            </a:pPr>
            <a:r>
              <a:rPr lang="en-US" sz="2000" dirty="0"/>
              <a:t>Temperature and heat exchange must be controlled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37B53F-60F9-CC35-839D-E8D1B7A3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Liquid Mono-propellant Propulsion Systems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847C27-238B-BB72-11A5-D8D22D50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3CCA57B9-6E82-22CE-3A22-BA03BC25CC6D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20143340-A20C-741C-246E-473EB77C55A1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L3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Propulsion Systems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41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7F329-9706-EABC-A2A7-CA9B402D0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F7330CC-2D2F-0C6A-FB2C-9B02CABFC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573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develop the basics of chemical liquid mono-propellant propulsion </a:t>
            </a:r>
          </a:p>
          <a:p>
            <a:r>
              <a:rPr lang="en-US" dirty="0"/>
              <a:t>Liquid propulsion systems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kit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E47BC76-8558-003E-8262-C05A0F4E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Liquid Mono-propellant Propulsion Systems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0CC6A3-7857-E1F0-E5C5-D16E6A0E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27BFA9FC-33ED-2CD4-0F66-B15D944BF79F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E0A2B9AF-D710-6E9B-2E89-58C651057F52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L3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Propulsion Systems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A865FB6F-17B1-4BEF-A649-91F7F8FAFF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8745" y="284200"/>
            <a:ext cx="9143999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51D55-0E9A-73B7-59B2-5D665AC16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D2EAD9C-05DE-F3C5-790F-48C12B451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573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develop the basics of chemical liquid mono-propellant propulsion </a:t>
            </a:r>
          </a:p>
          <a:p>
            <a:r>
              <a:rPr lang="en-US" dirty="0"/>
              <a:t>Mono-propellant propulsion systems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kit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68871D0-C6A1-A8DB-66F8-9C15E9F8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Liquid Mono-propellant Propulsion Systems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DE68F3-6D5D-197E-D1DE-6213A385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488A5000-D386-62A6-0C73-0B1A8D2D29A4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A69DB55C-4189-35B8-1B18-58BF010ED19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L3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Propulsion Systems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2CE8CC5F-0852-493F-9DAD-3932F309757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597" y="3429000"/>
            <a:ext cx="3333248" cy="2525143"/>
          </a:xfrm>
          <a:prstGeom prst="rect">
            <a:avLst/>
          </a:prstGeom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id="{D2ED8B9B-85B7-48E5-B25F-BF4A6FD839A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6000" y="2646388"/>
            <a:ext cx="5679786" cy="40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3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A1E49-F78C-00FB-F647-9F0A0F32D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2EB105C-0810-711F-4C39-74DD18CC7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573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develop the basics of chemical liquid mono-propellant propulsion </a:t>
            </a:r>
          </a:p>
          <a:p>
            <a:r>
              <a:rPr lang="en-US" dirty="0"/>
              <a:t>Mono-propellant propulsion systems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kit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AC2E822-69C4-4E99-0824-00168A7F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Liquid Mono-propellant Propulsion Systems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BB3B0-A76A-9ECA-20B1-B5D40292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54F0D7B4-78C0-21A4-B094-68EC88A4B9A9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CF3D9AD1-EE58-1AEF-F07D-E98A0BC8C0D9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L3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Propulsion Systems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FFB4F491-0786-483E-AF79-74E9089F7303}"/>
              </a:ext>
            </a:extLst>
          </p:cNvPr>
          <p:cNvGrpSpPr/>
          <p:nvPr/>
        </p:nvGrpSpPr>
        <p:grpSpPr>
          <a:xfrm>
            <a:off x="6292873" y="1018420"/>
            <a:ext cx="5557285" cy="5386123"/>
            <a:chOff x="4570353" y="1057655"/>
            <a:chExt cx="6123305" cy="5934710"/>
          </a:xfrm>
          <a:solidFill>
            <a:schemeClr val="bg1"/>
          </a:solidFill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637F6834-70F7-420D-91A8-A9A639169E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4421" y="1135379"/>
              <a:ext cx="5449823" cy="4867655"/>
            </a:xfrm>
            <a:prstGeom prst="rect">
              <a:avLst/>
            </a:prstGeom>
            <a:grpFill/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6AEB4F9F-2EE2-4794-9708-955D3F9CB0A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0353" y="5317235"/>
              <a:ext cx="3083051" cy="1674876"/>
            </a:xfrm>
            <a:prstGeom prst="rect">
              <a:avLst/>
            </a:prstGeom>
            <a:grpFill/>
          </p:spPr>
        </p:pic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5F81E470-C7D1-4557-8611-F1F1D9B2437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3838" y="1057655"/>
              <a:ext cx="1869561" cy="1984248"/>
            </a:xfrm>
            <a:prstGeom prst="rect">
              <a:avLst/>
            </a:prstGeom>
            <a:grpFill/>
          </p:spPr>
        </p:pic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id="{04EEE68C-C3F4-4B1D-8E88-7E55D097B4F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2425" y="3429000"/>
            <a:ext cx="3521399" cy="25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7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8A9D141-69FE-47B3-B711-5F386192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1" y="-12921"/>
            <a:ext cx="4856155" cy="68895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7F1AB-8F06-4DFE-A73A-556DB655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Lecture # 3</a:t>
            </a:r>
            <a:br>
              <a:rPr lang="en-US" dirty="0"/>
            </a:br>
            <a:r>
              <a:rPr lang="en-US" dirty="0"/>
              <a:t>Part # 3</a:t>
            </a:r>
            <a:br>
              <a:rPr lang="en-US" dirty="0"/>
            </a:br>
            <a:r>
              <a:rPr lang="en-US" dirty="0"/>
              <a:t>Introduction in Propulsion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B4A26-1E15-421F-909D-81D6FA4DF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Brief overview on all space propulsion systems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33BE907-CF77-4C0F-AB59-D399595E4CA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164297" y="0"/>
            <a:ext cx="4922845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27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4C6BF-A9CC-164E-35BA-6F9718714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5AC0A36-8F5A-6346-0FAD-EC5337634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573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develop the basics of chemical liquid propulsion </a:t>
            </a:r>
          </a:p>
          <a:p>
            <a:pPr marL="125730" indent="0">
              <a:buNone/>
            </a:pPr>
            <a:endParaRPr lang="de-D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DF00702-A6A6-194F-8B81-3A195364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Chemical Propulsion Systems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52DDF6-C0A3-774C-7388-28DB1C3B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867E640A-5291-9326-FBA7-1609E7A70B25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9BF3FB50-FA11-D154-9E00-4EBBFDDB788D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L3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Propulsion Systems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32EECB9A-0EA7-6D51-D5E5-9D28987E1AED}"/>
              </a:ext>
            </a:extLst>
          </p:cNvPr>
          <p:cNvSpPr/>
          <p:nvPr/>
        </p:nvSpPr>
        <p:spPr>
          <a:xfrm>
            <a:off x="1778000" y="3506787"/>
            <a:ext cx="2374900" cy="12668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r>
              <a:rPr lang="en-US" sz="2400" noProof="0" dirty="0" err="1"/>
              <a:t>hemical</a:t>
            </a:r>
            <a:r>
              <a:rPr lang="en-US" sz="2400" noProof="0" dirty="0"/>
              <a:t> Propulsion Systems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30EE2B2-D2A8-509E-D087-4CEE07191848}"/>
              </a:ext>
            </a:extLst>
          </p:cNvPr>
          <p:cNvCxnSpPr>
            <a:cxnSpLocks/>
            <a:stCxn id="31" idx="3"/>
            <a:endCxn id="34" idx="1"/>
          </p:cNvCxnSpPr>
          <p:nvPr/>
        </p:nvCxnSpPr>
        <p:spPr>
          <a:xfrm flipV="1">
            <a:off x="7036106" y="1956185"/>
            <a:ext cx="424580" cy="1510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DE4BB4D8-76EC-4129-45B1-25DFA04165F9}"/>
              </a:ext>
            </a:extLst>
          </p:cNvPr>
          <p:cNvSpPr/>
          <p:nvPr/>
        </p:nvSpPr>
        <p:spPr>
          <a:xfrm>
            <a:off x="4661206" y="2910869"/>
            <a:ext cx="2374900" cy="11112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0" dirty="0"/>
              <a:t>Combustion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A7E7D173-6B8B-8A47-6E13-EAC704737D0B}"/>
              </a:ext>
            </a:extLst>
          </p:cNvPr>
          <p:cNvSpPr/>
          <p:nvPr/>
        </p:nvSpPr>
        <p:spPr>
          <a:xfrm>
            <a:off x="4661207" y="5495630"/>
            <a:ext cx="2374900" cy="1111252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0" dirty="0"/>
              <a:t>Detonation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4DBE42CD-99F0-33EA-8DC4-AB7724656C5D}"/>
              </a:ext>
            </a:extLst>
          </p:cNvPr>
          <p:cNvSpPr/>
          <p:nvPr/>
        </p:nvSpPr>
        <p:spPr>
          <a:xfrm>
            <a:off x="7460686" y="1606561"/>
            <a:ext cx="4587233" cy="69924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Liquid propulsion systems</a:t>
            </a:r>
            <a:endParaRPr lang="en-US" sz="2400" noProof="0" dirty="0"/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E257DFAF-A032-7BC5-F02F-438042A9CBB9}"/>
              </a:ext>
            </a:extLst>
          </p:cNvPr>
          <p:cNvSpPr/>
          <p:nvPr/>
        </p:nvSpPr>
        <p:spPr>
          <a:xfrm>
            <a:off x="7460685" y="5233930"/>
            <a:ext cx="4587233" cy="6992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Rotation Detonation Engine</a:t>
            </a:r>
            <a:endParaRPr lang="en-US" sz="2400" noProof="0" dirty="0"/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398C5904-5833-5C8A-7063-093D0A510013}"/>
              </a:ext>
            </a:extLst>
          </p:cNvPr>
          <p:cNvSpPr/>
          <p:nvPr/>
        </p:nvSpPr>
        <p:spPr>
          <a:xfrm>
            <a:off x="7451178" y="6046990"/>
            <a:ext cx="4587233" cy="6992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Pulse Detonation Engine</a:t>
            </a:r>
            <a:endParaRPr lang="en-US" sz="2400" noProof="0" dirty="0"/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3D019862-24B6-8C9F-D7D4-79CB860336E2}"/>
              </a:ext>
            </a:extLst>
          </p:cNvPr>
          <p:cNvCxnSpPr>
            <a:cxnSpLocks/>
            <a:stCxn id="32" idx="3"/>
            <a:endCxn id="36" idx="1"/>
          </p:cNvCxnSpPr>
          <p:nvPr/>
        </p:nvCxnSpPr>
        <p:spPr>
          <a:xfrm flipV="1">
            <a:off x="7036107" y="5583554"/>
            <a:ext cx="424578" cy="467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6862790E-F068-B222-2FD9-0A0E910CA9EB}"/>
              </a:ext>
            </a:extLst>
          </p:cNvPr>
          <p:cNvCxnSpPr>
            <a:cxnSpLocks/>
            <a:stCxn id="32" idx="3"/>
            <a:endCxn id="37" idx="1"/>
          </p:cNvCxnSpPr>
          <p:nvPr/>
        </p:nvCxnSpPr>
        <p:spPr>
          <a:xfrm>
            <a:off x="7036107" y="6051256"/>
            <a:ext cx="415071" cy="345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499D6547-3A7D-770F-A1B0-DCAF98179B44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4152900" y="4140200"/>
            <a:ext cx="508307" cy="1911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FEA0DEE-3820-CD5B-C16F-DA23CE0A68F5}"/>
              </a:ext>
            </a:extLst>
          </p:cNvPr>
          <p:cNvSpPr/>
          <p:nvPr/>
        </p:nvSpPr>
        <p:spPr>
          <a:xfrm>
            <a:off x="7460685" y="768034"/>
            <a:ext cx="4587233" cy="699247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Gaseous propulsion systems</a:t>
            </a:r>
            <a:endParaRPr lang="en-US" sz="2400" noProof="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243938D2-9807-EC4D-B68C-FB7E41A9DC09}"/>
              </a:ext>
            </a:extLst>
          </p:cNvPr>
          <p:cNvCxnSpPr>
            <a:cxnSpLocks/>
            <a:stCxn id="10" idx="3"/>
            <a:endCxn id="31" idx="1"/>
          </p:cNvCxnSpPr>
          <p:nvPr/>
        </p:nvCxnSpPr>
        <p:spPr>
          <a:xfrm flipV="1">
            <a:off x="4152900" y="3466495"/>
            <a:ext cx="508306" cy="673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6EDB2494-90AC-7868-C857-8F6C3564351B}"/>
              </a:ext>
            </a:extLst>
          </p:cNvPr>
          <p:cNvSpPr/>
          <p:nvPr/>
        </p:nvSpPr>
        <p:spPr>
          <a:xfrm>
            <a:off x="7460685" y="2419621"/>
            <a:ext cx="4587233" cy="6992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Gelled propulsion systems</a:t>
            </a:r>
            <a:endParaRPr lang="en-US" sz="2400" noProof="0" dirty="0"/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E66541A9-7AAF-B606-734B-DA113A73B9A1}"/>
              </a:ext>
            </a:extLst>
          </p:cNvPr>
          <p:cNvSpPr/>
          <p:nvPr/>
        </p:nvSpPr>
        <p:spPr>
          <a:xfrm>
            <a:off x="7460684" y="3247424"/>
            <a:ext cx="4587233" cy="699247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Hybrid propulsion systems</a:t>
            </a:r>
            <a:endParaRPr lang="en-US" sz="2400" noProof="0" dirty="0"/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47B9DD3A-A7BA-EC1D-BE52-211F194AC83F}"/>
              </a:ext>
            </a:extLst>
          </p:cNvPr>
          <p:cNvSpPr/>
          <p:nvPr/>
        </p:nvSpPr>
        <p:spPr>
          <a:xfrm>
            <a:off x="7492584" y="4042424"/>
            <a:ext cx="4587233" cy="699247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Solid propulsion systems</a:t>
            </a:r>
            <a:endParaRPr lang="en-US" sz="2400" noProof="0" dirty="0"/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B8EBD251-C25D-4177-8E6A-9F45B127855C}"/>
              </a:ext>
            </a:extLst>
          </p:cNvPr>
          <p:cNvCxnSpPr>
            <a:cxnSpLocks/>
            <a:stCxn id="31" idx="3"/>
            <a:endCxn id="27" idx="1"/>
          </p:cNvCxnSpPr>
          <p:nvPr/>
        </p:nvCxnSpPr>
        <p:spPr>
          <a:xfrm flipV="1">
            <a:off x="7036106" y="1117658"/>
            <a:ext cx="424579" cy="2348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2CD85594-A578-32EA-E2FA-A4F053AAC628}"/>
              </a:ext>
            </a:extLst>
          </p:cNvPr>
          <p:cNvCxnSpPr>
            <a:cxnSpLocks/>
            <a:stCxn id="31" idx="3"/>
            <a:endCxn id="38" idx="1"/>
          </p:cNvCxnSpPr>
          <p:nvPr/>
        </p:nvCxnSpPr>
        <p:spPr>
          <a:xfrm flipV="1">
            <a:off x="7036106" y="2769245"/>
            <a:ext cx="424579" cy="697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27088EBB-540F-790F-4526-FDAE3B3CAE09}"/>
              </a:ext>
            </a:extLst>
          </p:cNvPr>
          <p:cNvCxnSpPr>
            <a:cxnSpLocks/>
            <a:stCxn id="31" idx="3"/>
            <a:endCxn id="39" idx="1"/>
          </p:cNvCxnSpPr>
          <p:nvPr/>
        </p:nvCxnSpPr>
        <p:spPr>
          <a:xfrm>
            <a:off x="7036106" y="3466495"/>
            <a:ext cx="424578" cy="130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5A7F7398-95D9-0480-DC08-7F97551ABEEF}"/>
              </a:ext>
            </a:extLst>
          </p:cNvPr>
          <p:cNvCxnSpPr>
            <a:cxnSpLocks/>
            <a:stCxn id="31" idx="3"/>
            <a:endCxn id="40" idx="1"/>
          </p:cNvCxnSpPr>
          <p:nvPr/>
        </p:nvCxnSpPr>
        <p:spPr>
          <a:xfrm>
            <a:off x="7036106" y="3466495"/>
            <a:ext cx="456478" cy="925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64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B181F-BF64-2F49-6B65-F3ECF7A68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8D0169D-686C-6EFB-D11A-317F72117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573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125730" indent="0">
              <a:buNone/>
            </a:pPr>
            <a:endParaRPr lang="de-D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7DD9C50-AA2F-1D0F-5B44-D66754AB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Chemical Propulsion Systems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4DF95A-0080-8323-383E-A9972899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7BAF6B03-BD5A-5F49-C397-7EA38B31CCD9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36FB61C3-F1A0-86DB-2FAA-1C5ADF6B0BDB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L3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Propulsion Systems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386E7EA-C0DF-C428-1381-EB29D7C11C96}"/>
              </a:ext>
            </a:extLst>
          </p:cNvPr>
          <p:cNvSpPr/>
          <p:nvPr/>
        </p:nvSpPr>
        <p:spPr>
          <a:xfrm>
            <a:off x="1778000" y="3506787"/>
            <a:ext cx="2374900" cy="12668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r>
              <a:rPr lang="en-US" sz="2400" noProof="0" dirty="0" err="1"/>
              <a:t>hemical</a:t>
            </a:r>
            <a:r>
              <a:rPr lang="en-US" sz="2400" noProof="0" dirty="0"/>
              <a:t> Propulsion Systems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84DB3D6-E209-CDC5-BC50-73A326B81C92}"/>
              </a:ext>
            </a:extLst>
          </p:cNvPr>
          <p:cNvCxnSpPr>
            <a:cxnSpLocks/>
            <a:stCxn id="31" idx="3"/>
            <a:endCxn id="34" idx="1"/>
          </p:cNvCxnSpPr>
          <p:nvPr/>
        </p:nvCxnSpPr>
        <p:spPr>
          <a:xfrm flipV="1">
            <a:off x="7036106" y="1956185"/>
            <a:ext cx="424580" cy="1510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AB7C2F6F-3EF8-CA52-5B16-0DAD087EAA66}"/>
              </a:ext>
            </a:extLst>
          </p:cNvPr>
          <p:cNvSpPr/>
          <p:nvPr/>
        </p:nvSpPr>
        <p:spPr>
          <a:xfrm>
            <a:off x="4661206" y="2910869"/>
            <a:ext cx="2374900" cy="11112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0" dirty="0"/>
              <a:t>Combustion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E1A89A6F-681E-4F22-4969-0E3096EB603F}"/>
              </a:ext>
            </a:extLst>
          </p:cNvPr>
          <p:cNvSpPr/>
          <p:nvPr/>
        </p:nvSpPr>
        <p:spPr>
          <a:xfrm>
            <a:off x="4661207" y="5495630"/>
            <a:ext cx="2374900" cy="1111252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noProof="0" dirty="0"/>
              <a:t>Detonation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4767572D-30E8-B1C9-7A05-30F602D76677}"/>
              </a:ext>
            </a:extLst>
          </p:cNvPr>
          <p:cNvSpPr/>
          <p:nvPr/>
        </p:nvSpPr>
        <p:spPr>
          <a:xfrm>
            <a:off x="7460686" y="1606561"/>
            <a:ext cx="4587233" cy="69924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Liquid propulsion systems</a:t>
            </a:r>
            <a:endParaRPr lang="en-US" sz="2400" noProof="0" dirty="0"/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5C49F879-D355-E15A-6AF1-5BD558B2640B}"/>
              </a:ext>
            </a:extLst>
          </p:cNvPr>
          <p:cNvSpPr/>
          <p:nvPr/>
        </p:nvSpPr>
        <p:spPr>
          <a:xfrm>
            <a:off x="7460685" y="5233930"/>
            <a:ext cx="4587233" cy="6992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Rotation Detonation Engine</a:t>
            </a:r>
            <a:endParaRPr lang="en-US" sz="2400" noProof="0" dirty="0"/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2CB04692-3041-B297-E91C-A4B36E9332AB}"/>
              </a:ext>
            </a:extLst>
          </p:cNvPr>
          <p:cNvSpPr/>
          <p:nvPr/>
        </p:nvSpPr>
        <p:spPr>
          <a:xfrm>
            <a:off x="7451178" y="6046990"/>
            <a:ext cx="4587233" cy="6992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Pulse Detonation Engine</a:t>
            </a:r>
            <a:endParaRPr lang="en-US" sz="2400" noProof="0" dirty="0"/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6B09297C-6966-28D4-C5E4-17B8390331D6}"/>
              </a:ext>
            </a:extLst>
          </p:cNvPr>
          <p:cNvCxnSpPr>
            <a:cxnSpLocks/>
            <a:stCxn id="32" idx="3"/>
            <a:endCxn id="36" idx="1"/>
          </p:cNvCxnSpPr>
          <p:nvPr/>
        </p:nvCxnSpPr>
        <p:spPr>
          <a:xfrm flipV="1">
            <a:off x="7036107" y="5583554"/>
            <a:ext cx="424578" cy="467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E0087876-5A04-757C-2619-F9C4A1E5EB69}"/>
              </a:ext>
            </a:extLst>
          </p:cNvPr>
          <p:cNvCxnSpPr>
            <a:cxnSpLocks/>
            <a:stCxn id="32" idx="3"/>
            <a:endCxn id="37" idx="1"/>
          </p:cNvCxnSpPr>
          <p:nvPr/>
        </p:nvCxnSpPr>
        <p:spPr>
          <a:xfrm>
            <a:off x="7036107" y="6051256"/>
            <a:ext cx="415071" cy="345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D0550860-60DB-43B4-DF5B-AEFA07041E42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4152900" y="4140200"/>
            <a:ext cx="508307" cy="1911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B7CAD03A-83BC-3F09-9A8D-969EACD2B66A}"/>
              </a:ext>
            </a:extLst>
          </p:cNvPr>
          <p:cNvCxnSpPr>
            <a:cxnSpLocks/>
            <a:stCxn id="10" idx="3"/>
            <a:endCxn id="31" idx="1"/>
          </p:cNvCxnSpPr>
          <p:nvPr/>
        </p:nvCxnSpPr>
        <p:spPr>
          <a:xfrm flipV="1">
            <a:off x="4152900" y="3466495"/>
            <a:ext cx="508306" cy="673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8F50343A-D45B-F9A2-4766-60B7DE59FB40}"/>
              </a:ext>
            </a:extLst>
          </p:cNvPr>
          <p:cNvCxnSpPr>
            <a:cxnSpLocks/>
            <a:stCxn id="34" idx="0"/>
            <a:endCxn id="9" idx="2"/>
          </p:cNvCxnSpPr>
          <p:nvPr/>
        </p:nvCxnSpPr>
        <p:spPr>
          <a:xfrm flipH="1" flipV="1">
            <a:off x="6648316" y="992661"/>
            <a:ext cx="3105987" cy="6139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25459A0C-0A31-AE76-1F86-B018026E5220}"/>
              </a:ext>
            </a:extLst>
          </p:cNvPr>
          <p:cNvCxnSpPr>
            <a:cxnSpLocks/>
            <a:stCxn id="34" idx="0"/>
            <a:endCxn id="4" idx="2"/>
          </p:cNvCxnSpPr>
          <p:nvPr/>
        </p:nvCxnSpPr>
        <p:spPr>
          <a:xfrm flipV="1">
            <a:off x="9754303" y="956634"/>
            <a:ext cx="475855" cy="6499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EBB2625B-1165-A7E7-9994-00E165EF9259}"/>
              </a:ext>
            </a:extLst>
          </p:cNvPr>
          <p:cNvCxnSpPr>
            <a:cxnSpLocks/>
            <a:stCxn id="34" idx="2"/>
            <a:endCxn id="5" idx="0"/>
          </p:cNvCxnSpPr>
          <p:nvPr/>
        </p:nvCxnSpPr>
        <p:spPr>
          <a:xfrm>
            <a:off x="9754303" y="2305808"/>
            <a:ext cx="81280" cy="5919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BF2F078-B6D8-7108-5E50-7D9499590FBB}"/>
              </a:ext>
            </a:extLst>
          </p:cNvPr>
          <p:cNvSpPr/>
          <p:nvPr/>
        </p:nvSpPr>
        <p:spPr>
          <a:xfrm>
            <a:off x="8610158" y="257387"/>
            <a:ext cx="3240000" cy="6992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Mono-propellant</a:t>
            </a:r>
            <a:endParaRPr lang="en-US" sz="2400" noProof="0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428FA69-F6CE-DB31-261F-F1322A5E2F11}"/>
              </a:ext>
            </a:extLst>
          </p:cNvPr>
          <p:cNvSpPr/>
          <p:nvPr/>
        </p:nvSpPr>
        <p:spPr>
          <a:xfrm>
            <a:off x="8215583" y="2897801"/>
            <a:ext cx="3240000" cy="6992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Bi-propellant</a:t>
            </a:r>
            <a:endParaRPr lang="en-US" sz="2400" noProof="0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A42921D-38D4-4997-DA42-978D26C571D0}"/>
              </a:ext>
            </a:extLst>
          </p:cNvPr>
          <p:cNvSpPr/>
          <p:nvPr/>
        </p:nvSpPr>
        <p:spPr>
          <a:xfrm>
            <a:off x="5028316" y="293414"/>
            <a:ext cx="3240000" cy="6992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Tri-propellant</a:t>
            </a: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259255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2383A-DE8A-B09F-9A1E-42BA90B5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CE12B12-BA46-68DA-0808-0006E6F4D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573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develop the basics of chemical liquid propulsion </a:t>
            </a:r>
            <a:endParaRPr lang="en-US" dirty="0"/>
          </a:p>
          <a:p>
            <a:r>
              <a:rPr lang="en-US" dirty="0"/>
              <a:t>Liquid propulsion systems</a:t>
            </a:r>
          </a:p>
          <a:p>
            <a:pPr lvl="1"/>
            <a:r>
              <a:rPr lang="en-US" sz="2000" dirty="0"/>
              <a:t>Monopropellant, bi-propellant or tri-propellant</a:t>
            </a:r>
          </a:p>
          <a:p>
            <a:pPr lvl="1"/>
            <a:r>
              <a:rPr lang="en-US" sz="2000" dirty="0"/>
              <a:t>Storable or cryogenic propellants</a:t>
            </a:r>
          </a:p>
          <a:p>
            <a:pPr lvl="1"/>
            <a:r>
              <a:rPr lang="en-US" sz="2000" dirty="0"/>
              <a:t>Toxic or non-toxic (hazardous or green) propellants</a:t>
            </a:r>
          </a:p>
          <a:p>
            <a:pPr lvl="1"/>
            <a:r>
              <a:rPr lang="en-US" sz="2000" dirty="0"/>
              <a:t>Hypergolic or non-hypergolic propellants</a:t>
            </a:r>
          </a:p>
          <a:p>
            <a:pPr lvl="1"/>
            <a:r>
              <a:rPr lang="en-US" sz="2000" dirty="0"/>
              <a:t>Pressure-fed (self-pressurization, blow-down or regulated) or pump-fed propulsion </a:t>
            </a:r>
          </a:p>
          <a:p>
            <a:r>
              <a:rPr lang="en-US" dirty="0"/>
              <a:t>In this course the liquid propulsion systems are split into mono-, bi- and tri-propellant systems</a:t>
            </a:r>
          </a:p>
          <a:p>
            <a:r>
              <a:rPr lang="en-US" dirty="0"/>
              <a:t>Within this classification the other categories are mentioned (e.g. toxic, non-toxic)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C061397-27F6-2E75-9ECA-B624159A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Chemical Propulsion Systems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E99C27-6F22-6B0E-9514-D6EE38E4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BF32AAE0-B368-8CF7-7224-7DEE6E06A376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0D1192B6-BEFD-6337-756F-CC29E2812955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L3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Propulsion Systems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86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553A1-7EF6-1F7E-012B-B548DFE2C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BF2324-F918-E63B-7DB8-0D6959CC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573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develop the basics of chemical liquid mono-propellant propulsion </a:t>
            </a:r>
          </a:p>
          <a:p>
            <a:r>
              <a:rPr lang="en-US" dirty="0"/>
              <a:t>Liquid propulsion systems</a:t>
            </a:r>
          </a:p>
          <a:p>
            <a:pPr lvl="1"/>
            <a:r>
              <a:rPr lang="en-US" sz="2000" b="1" u="sng" dirty="0"/>
              <a:t>Monopropellant</a:t>
            </a:r>
            <a:r>
              <a:rPr lang="en-US" sz="2000" dirty="0"/>
              <a:t>, bi-propellant or tri-propellant</a:t>
            </a:r>
          </a:p>
          <a:p>
            <a:pPr lvl="1"/>
            <a:r>
              <a:rPr lang="en-US" sz="2000" dirty="0"/>
              <a:t>Storable or cryogenic propellants</a:t>
            </a:r>
          </a:p>
          <a:p>
            <a:pPr lvl="1"/>
            <a:r>
              <a:rPr lang="en-US" sz="2000" dirty="0"/>
              <a:t>Toxic or non-toxic (hazardous or green) propellants</a:t>
            </a:r>
          </a:p>
          <a:p>
            <a:pPr lvl="1"/>
            <a:r>
              <a:rPr lang="en-US" sz="2000" dirty="0"/>
              <a:t>Hypergolic or non-hypergolic propellants</a:t>
            </a:r>
          </a:p>
          <a:p>
            <a:pPr lvl="1"/>
            <a:r>
              <a:rPr lang="en-US" sz="2000" dirty="0"/>
              <a:t>Pressure-fed (self-pressurization, blow-down or regulated) or pump-fed propulsion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4DB6846-5FFC-3AEC-1482-D68756CC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Liquid Mono-propellant Propulsion Systems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8CBC8D-A820-5221-AE29-9DF5789F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3E5AC6EE-CBB3-6522-7873-346AE33BF1AC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5B41E47E-7A16-09CC-81C5-FD8D7561EB3D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L3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Propulsion Systems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79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F22AB-FB25-D427-31E7-BF7C0D4F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4FA16E-D4C0-0ACB-E677-D9DC4144A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573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develop the basics of chemical liquid mono-propellant propulsion </a:t>
            </a:r>
          </a:p>
          <a:p>
            <a:r>
              <a:rPr lang="en-US" dirty="0"/>
              <a:t>Liquid propulsion systems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kit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67C69D4-8B3D-2970-05CB-A30FE9DD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Liquid Mono-propellant Propulsion Systems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382D14-DF5E-3A8A-63F0-8C154C25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EE56D46F-2F9A-4E0B-0EEB-3107B4899181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321286C8-2755-89A0-859E-F21F7E960114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L3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Propulsion Systems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1606FDE-BB7F-58A9-95AE-A32EA894EDF3}"/>
              </a:ext>
            </a:extLst>
          </p:cNvPr>
          <p:cNvSpPr/>
          <p:nvPr/>
        </p:nvSpPr>
        <p:spPr>
          <a:xfrm>
            <a:off x="330158" y="189000"/>
            <a:ext cx="11520000" cy="648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BD3379-D787-9752-3D49-273C2F31451C}"/>
              </a:ext>
            </a:extLst>
          </p:cNvPr>
          <p:cNvSpPr/>
          <p:nvPr/>
        </p:nvSpPr>
        <p:spPr>
          <a:xfrm>
            <a:off x="1648919" y="368120"/>
            <a:ext cx="10080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Propellant Phase in Tanks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A138209-5B0D-855E-B301-4FC814A60659}"/>
              </a:ext>
            </a:extLst>
          </p:cNvPr>
          <p:cNvSpPr/>
          <p:nvPr/>
        </p:nvSpPr>
        <p:spPr>
          <a:xfrm>
            <a:off x="1648919" y="1005248"/>
            <a:ext cx="2880000" cy="54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Solid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ABA4621-7D8E-5C36-0C6D-A69AA9269661}"/>
              </a:ext>
            </a:extLst>
          </p:cNvPr>
          <p:cNvSpPr/>
          <p:nvPr/>
        </p:nvSpPr>
        <p:spPr>
          <a:xfrm>
            <a:off x="4617541" y="1005248"/>
            <a:ext cx="4140000" cy="54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Liquid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E524382-5861-64BE-62F0-888625C90152}"/>
              </a:ext>
            </a:extLst>
          </p:cNvPr>
          <p:cNvSpPr/>
          <p:nvPr/>
        </p:nvSpPr>
        <p:spPr>
          <a:xfrm>
            <a:off x="8848919" y="997300"/>
            <a:ext cx="2880000" cy="54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9F9AAAD-209C-C373-19A5-8F06616762D3}"/>
              </a:ext>
            </a:extLst>
          </p:cNvPr>
          <p:cNvSpPr/>
          <p:nvPr/>
        </p:nvSpPr>
        <p:spPr>
          <a:xfrm rot="16200000">
            <a:off x="-1762899" y="3819088"/>
            <a:ext cx="4932000" cy="54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Chemical Reaction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C60BED3-F1ED-125C-16DF-522F5FA92A51}"/>
              </a:ext>
            </a:extLst>
          </p:cNvPr>
          <p:cNvSpPr/>
          <p:nvPr/>
        </p:nvSpPr>
        <p:spPr>
          <a:xfrm rot="16200000">
            <a:off x="703949" y="5655088"/>
            <a:ext cx="1260000" cy="54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06A4DA0-65D2-ECEE-81B9-2293C3FCE6A7}"/>
              </a:ext>
            </a:extLst>
          </p:cNvPr>
          <p:cNvSpPr/>
          <p:nvPr/>
        </p:nvSpPr>
        <p:spPr>
          <a:xfrm rot="16200000">
            <a:off x="611723" y="4255279"/>
            <a:ext cx="1440000" cy="54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Decomp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900A8F1-B190-8375-52FE-46D244486599}"/>
              </a:ext>
            </a:extLst>
          </p:cNvPr>
          <p:cNvSpPr/>
          <p:nvPr/>
        </p:nvSpPr>
        <p:spPr>
          <a:xfrm rot="16200000">
            <a:off x="269723" y="2431535"/>
            <a:ext cx="2124000" cy="54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Combustion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E191B13-37DA-DE40-94E0-4D753DD24474}"/>
              </a:ext>
            </a:extLst>
          </p:cNvPr>
          <p:cNvSpPr/>
          <p:nvPr/>
        </p:nvSpPr>
        <p:spPr>
          <a:xfrm>
            <a:off x="4617541" y="4302183"/>
            <a:ext cx="4140000" cy="8288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Hydrazine (N2H4) / HTP (H2O2) / ADN / HAN / LMP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A9BFF89-3FAA-E0B9-5C0B-CBA86057448F}"/>
              </a:ext>
            </a:extLst>
          </p:cNvPr>
          <p:cNvSpPr txBox="1"/>
          <p:nvPr/>
        </p:nvSpPr>
        <p:spPr>
          <a:xfrm>
            <a:off x="3207434" y="5148060"/>
            <a:ext cx="7188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Monopropellant Thruster</a:t>
            </a:r>
          </a:p>
          <a:p>
            <a:pPr algn="ctr"/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HAN..Hydroxyl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Ammonium Nitrate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ADN…Ammonium Di-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Nitramide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LMP-103S…ADN + Methanol + Water + Ammonia</a:t>
            </a:r>
          </a:p>
        </p:txBody>
      </p:sp>
    </p:spTree>
    <p:extLst>
      <p:ext uri="{BB962C8B-B14F-4D97-AF65-F5344CB8AC3E}">
        <p14:creationId xmlns:p14="http://schemas.microsoft.com/office/powerpoint/2010/main" val="141032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14AB3-25CA-F03F-EB0D-D022C4397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A1894B2-396F-4705-634B-998FA143D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573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develop the basics of chemical liquid mono-propellant propulsion </a:t>
            </a:r>
          </a:p>
          <a:p>
            <a:r>
              <a:rPr lang="en-US" dirty="0"/>
              <a:t>Liquid propulsion systems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kit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74832F6-3E86-4566-28BD-1EE6D933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Liquid Mono-propellant Propulsion Systems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5AA39C-6B18-CBA1-FABD-A947879D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B6C74437-F5F2-D34D-095D-120E4EF5154C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84141C82-8E42-BF20-42E6-EA6A2C7C24AA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L3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Propulsion Systems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945A41-A6B7-455E-8D32-7083B3B60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42" y="2069829"/>
            <a:ext cx="9081516" cy="46878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6959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4D602-89A2-6823-2B84-4C98EA97C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26527FA-AC58-2DFD-17B6-ACEEDCAFC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573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Objective: To develop the basics of chemical liquid mono-propellant propulsion </a:t>
            </a:r>
          </a:p>
          <a:p>
            <a:r>
              <a:rPr lang="en-US" dirty="0"/>
              <a:t>Architecture for Liquid Monopropellant Decomposition Propulsion Systems: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0030EBB-2279-CE09-72BB-60BF5B26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0" y="176400"/>
            <a:ext cx="5400000" cy="1430337"/>
          </a:xfrm>
          <a:solidFill>
            <a:schemeClr val="tx1"/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Liquid Mono-propellant Propulsion Systems exist?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210609-8578-6432-FB3F-5D8D356D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Google Shape;119;p5">
            <a:extLst>
              <a:ext uri="{FF2B5EF4-FFF2-40B4-BE49-F238E27FC236}">
                <a16:creationId xmlns:a16="http://schemas.microsoft.com/office/drawing/2014/main" id="{C7D4B963-0AF7-D7AD-C74D-1A4D6534729B}"/>
              </a:ext>
            </a:extLst>
          </p:cNvPr>
          <p:cNvSpPr/>
          <p:nvPr/>
        </p:nvSpPr>
        <p:spPr>
          <a:xfrm rot="5400000">
            <a:off x="9106960" y="3656689"/>
            <a:ext cx="5486400" cy="395519"/>
          </a:xfrm>
          <a:prstGeom prst="rect">
            <a:avLst/>
          </a:prstGeom>
          <a:solidFill>
            <a:srgbClr val="00A7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 Propulsion ENG-510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9;p5">
            <a:extLst>
              <a:ext uri="{FF2B5EF4-FFF2-40B4-BE49-F238E27FC236}">
                <a16:creationId xmlns:a16="http://schemas.microsoft.com/office/drawing/2014/main" id="{DF391ED3-5D4E-3B1C-411D-62DE3AC7825D}"/>
              </a:ext>
            </a:extLst>
          </p:cNvPr>
          <p:cNvSpPr/>
          <p:nvPr/>
        </p:nvSpPr>
        <p:spPr>
          <a:xfrm rot="16200000">
            <a:off x="-2178160" y="3433489"/>
            <a:ext cx="5040000" cy="39551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bg1"/>
                </a:solidFill>
              </a:rPr>
              <a:t>L3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Propulsion Systems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9879B1C-EB0E-4533-851F-B26A5986CB12}"/>
              </a:ext>
            </a:extLst>
          </p:cNvPr>
          <p:cNvSpPr/>
          <p:nvPr/>
        </p:nvSpPr>
        <p:spPr>
          <a:xfrm>
            <a:off x="3362179" y="3862367"/>
            <a:ext cx="1378634" cy="1308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CE6D6601-426B-4DB8-AEFC-2E2111D72140}"/>
              </a:ext>
            </a:extLst>
          </p:cNvPr>
          <p:cNvSpPr/>
          <p:nvPr/>
        </p:nvSpPr>
        <p:spPr>
          <a:xfrm rot="16200000">
            <a:off x="8257735" y="5381674"/>
            <a:ext cx="956603" cy="11254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CB79B52C-D94D-4A93-844C-58A95034F236}"/>
              </a:ext>
            </a:extLst>
          </p:cNvPr>
          <p:cNvCxnSpPr>
            <a:cxnSpLocks/>
            <a:stCxn id="4" idx="4"/>
          </p:cNvCxnSpPr>
          <p:nvPr/>
        </p:nvCxnSpPr>
        <p:spPr>
          <a:xfrm rot="16200000" flipH="1">
            <a:off x="5724861" y="3497296"/>
            <a:ext cx="773720" cy="412045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ultiplikationszeichen 12">
            <a:extLst>
              <a:ext uri="{FF2B5EF4-FFF2-40B4-BE49-F238E27FC236}">
                <a16:creationId xmlns:a16="http://schemas.microsoft.com/office/drawing/2014/main" id="{BD6AEF64-8D05-4259-B3BA-03691BAEC0F9}"/>
              </a:ext>
            </a:extLst>
          </p:cNvPr>
          <p:cNvSpPr/>
          <p:nvPr/>
        </p:nvSpPr>
        <p:spPr>
          <a:xfrm>
            <a:off x="7012148" y="5638533"/>
            <a:ext cx="690507" cy="62787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4D3E5E-566F-45B4-8B87-F819BABADA7E}"/>
              </a:ext>
            </a:extLst>
          </p:cNvPr>
          <p:cNvSpPr txBox="1"/>
          <p:nvPr/>
        </p:nvSpPr>
        <p:spPr>
          <a:xfrm>
            <a:off x="4884537" y="428568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dk1"/>
                </a:solidFill>
              </a:rPr>
              <a:t>Tank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7F7B1F0-228B-49C2-BAFB-99304748CF8D}"/>
              </a:ext>
            </a:extLst>
          </p:cNvPr>
          <p:cNvSpPr txBox="1"/>
          <p:nvPr/>
        </p:nvSpPr>
        <p:spPr>
          <a:xfrm>
            <a:off x="6872959" y="519026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dk1"/>
                </a:solidFill>
              </a:rPr>
              <a:t>Valve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5A1A010-6C7F-46A6-977A-58656C32629D}"/>
              </a:ext>
            </a:extLst>
          </p:cNvPr>
          <p:cNvSpPr txBox="1"/>
          <p:nvPr/>
        </p:nvSpPr>
        <p:spPr>
          <a:xfrm>
            <a:off x="8392863" y="485906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dk1"/>
                </a:solidFill>
              </a:rPr>
              <a:t>Exhaust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A0B4B0B-9772-40E9-BDA6-A4EDDA0140BD}"/>
              </a:ext>
            </a:extLst>
          </p:cNvPr>
          <p:cNvSpPr txBox="1"/>
          <p:nvPr/>
        </p:nvSpPr>
        <p:spPr>
          <a:xfrm>
            <a:off x="2162044" y="3709492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dk1"/>
                </a:solidFill>
              </a:rPr>
              <a:t>Regulator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791D326-0A5E-4830-B9B5-DB6AC53C7260}"/>
              </a:ext>
            </a:extLst>
          </p:cNvPr>
          <p:cNvSpPr/>
          <p:nvPr/>
        </p:nvSpPr>
        <p:spPr>
          <a:xfrm>
            <a:off x="1609533" y="4018280"/>
            <a:ext cx="955711" cy="996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1FDF080-E136-4702-86CE-C1FC5E87EE11}"/>
              </a:ext>
            </a:extLst>
          </p:cNvPr>
          <p:cNvSpPr/>
          <p:nvPr/>
        </p:nvSpPr>
        <p:spPr>
          <a:xfrm>
            <a:off x="2661122" y="4219455"/>
            <a:ext cx="576775" cy="614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D2FF19E-38E3-400F-B786-37E0334ABCD3}"/>
              </a:ext>
            </a:extLst>
          </p:cNvPr>
          <p:cNvCxnSpPr>
            <a:cxnSpLocks/>
            <a:stCxn id="18" idx="6"/>
            <a:endCxn id="4" idx="2"/>
          </p:cNvCxnSpPr>
          <p:nvPr/>
        </p:nvCxnSpPr>
        <p:spPr>
          <a:xfrm>
            <a:off x="2565244" y="4516513"/>
            <a:ext cx="79693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8121C950-91AF-4175-B8AF-C53C221816DC}"/>
              </a:ext>
            </a:extLst>
          </p:cNvPr>
          <p:cNvSpPr txBox="1"/>
          <p:nvPr/>
        </p:nvSpPr>
        <p:spPr>
          <a:xfrm>
            <a:off x="1330738" y="5170661"/>
            <a:ext cx="1673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solidFill>
                  <a:schemeClr val="dk1"/>
                </a:solidFill>
              </a:rPr>
              <a:t>Pressurant</a:t>
            </a:r>
            <a:endParaRPr lang="de-DE" sz="2400" dirty="0">
              <a:solidFill>
                <a:schemeClr val="dk1"/>
              </a:solidFill>
            </a:endParaRPr>
          </a:p>
          <a:p>
            <a:pPr algn="ctr"/>
            <a:r>
              <a:rPr lang="de-DE" sz="2400" dirty="0">
                <a:solidFill>
                  <a:schemeClr val="dk1"/>
                </a:solidFill>
              </a:rPr>
              <a:t>Tank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25" name="Kreis: nicht ausgefüllt 24">
            <a:extLst>
              <a:ext uri="{FF2B5EF4-FFF2-40B4-BE49-F238E27FC236}">
                <a16:creationId xmlns:a16="http://schemas.microsoft.com/office/drawing/2014/main" id="{42450BD1-3D44-4E6A-869F-4B09B32E6E17}"/>
              </a:ext>
            </a:extLst>
          </p:cNvPr>
          <p:cNvSpPr/>
          <p:nvPr/>
        </p:nvSpPr>
        <p:spPr>
          <a:xfrm>
            <a:off x="7758330" y="5638533"/>
            <a:ext cx="564193" cy="59770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375B16A-BB32-4A32-A802-22E65E0C2B9C}"/>
              </a:ext>
            </a:extLst>
          </p:cNvPr>
          <p:cNvSpPr txBox="1"/>
          <p:nvPr/>
        </p:nvSpPr>
        <p:spPr>
          <a:xfrm>
            <a:off x="7169033" y="6269046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dk1"/>
                </a:solidFill>
              </a:rPr>
              <a:t>Catalysator</a:t>
            </a:r>
            <a:endParaRPr lang="en-US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82620"/>
      </p:ext>
    </p:extLst>
  </p:cSld>
  <p:clrMapOvr>
    <a:masterClrMapping/>
  </p:clrMapOvr>
</p:sld>
</file>

<file path=ppt/theme/theme1.xml><?xml version="1.0" encoding="utf-8"?>
<a:theme xmlns:a="http://schemas.openxmlformats.org/drawingml/2006/main" name="EPFL eSpace">
  <a:themeElements>
    <a:clrScheme name="EPFL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Breitbild</PresentationFormat>
  <Paragraphs>134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Libre Franklin</vt:lpstr>
      <vt:lpstr>Arial</vt:lpstr>
      <vt:lpstr>Calibri</vt:lpstr>
      <vt:lpstr>Noto Sans Symbols</vt:lpstr>
      <vt:lpstr>Microsoft Sans Serif</vt:lpstr>
      <vt:lpstr>EPFL eSpace</vt:lpstr>
      <vt:lpstr>EPFL  Space Center eSpace</vt:lpstr>
      <vt:lpstr>Lecture # 3 Part # 3 Introduction in Propulsion Systems</vt:lpstr>
      <vt:lpstr>Which Chemical Propulsion Systems exist?</vt:lpstr>
      <vt:lpstr>Which Chemical Propulsion Systems exist?</vt:lpstr>
      <vt:lpstr>Which Chemical Propulsion Systems exist?</vt:lpstr>
      <vt:lpstr>Which Liquid Mono-propellant Propulsion Systems exist?</vt:lpstr>
      <vt:lpstr>Which Liquid Mono-propellant Propulsion Systems exist?</vt:lpstr>
      <vt:lpstr>Which Liquid Mono-propellant Propulsion Systems exist?</vt:lpstr>
      <vt:lpstr>Which Liquid Mono-propellant Propulsion Systems exist?</vt:lpstr>
      <vt:lpstr>Which Liquid Mono-propellant Propulsion Systems exist?</vt:lpstr>
      <vt:lpstr>Which Liquid Mono-propellant Propulsion Systems exist?</vt:lpstr>
      <vt:lpstr>Which Liquid Mono-propellant Propulsion Systems exist?</vt:lpstr>
      <vt:lpstr>Which Liquid Mono-propellant Propulsion Systems exist?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EPFL Space Center eSpace</dc:title>
  <dc:creator>Andrew Crawford</dc:creator>
  <cp:lastModifiedBy>Markus Jäger</cp:lastModifiedBy>
  <cp:revision>147</cp:revision>
  <dcterms:created xsi:type="dcterms:W3CDTF">2019-11-01T10:56:50Z</dcterms:created>
  <dcterms:modified xsi:type="dcterms:W3CDTF">2025-03-22T10:12:58Z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bb4d9cd7-8eaa-422a-a924-3f582c8f44cb</vt:lpwstr>
  </property>
  <property fmtid="{D5CDD505-2E9C-101B-9397-08002B2CF9AE}" pid="3" name="TaggedBy">
    <vt:lpwstr>JAMA188</vt:lpwstr>
  </property>
  <property fmtid="{D5CDD505-2E9C-101B-9397-08002B2CF9AE}" pid="4" name="L">
    <vt:lpwstr>XXPRI</vt:lpwstr>
  </property>
  <property fmtid="{D5CDD505-2E9C-101B-9397-08002B2CF9AE}" pid="5" name="STAMP">
    <vt:lpwstr>NO</vt:lpwstr>
  </property>
</Properties>
</file>